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42736086" r:id="rId1"/>
  </p:sldMasterIdLst>
  <p:sldIdLst>
    <p:sldId id="278" r:id="rId2"/>
    <p:sldId id="257" r:id="rId3"/>
    <p:sldId id="280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2" r:id="rId24"/>
    <p:sldId id="276" r:id="rId25"/>
  </p:sldIdLst>
  <p:sldSz cx="9753600" cy="54864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06" y="168"/>
      </p:cViewPr>
      <p:guideLst>
        <p:guide orient="horz" pos="1728"/>
        <p:guide pos="3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805F1-1A26-4EA3-9773-7CB7D0B74A4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9D16008-07C8-4217-92C4-09136E1731E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MUST TO KNOW</a:t>
          </a:r>
          <a:endParaRPr lang="en-IN" sz="2000" dirty="0">
            <a:latin typeface="Algerian" pitchFamily="82" charset="0"/>
          </a:endParaRPr>
        </a:p>
      </dgm:t>
    </dgm:pt>
    <dgm:pt modelId="{C40A0F2F-4C93-4F39-82E3-A7ABA116290C}" type="parTrans" cxnId="{C5F9F286-A0D9-4819-B29F-BBD72255E484}">
      <dgm:prSet/>
      <dgm:spPr/>
      <dgm:t>
        <a:bodyPr/>
        <a:lstStyle/>
        <a:p>
          <a:endParaRPr lang="en-IN"/>
        </a:p>
      </dgm:t>
    </dgm:pt>
    <dgm:pt modelId="{0102D502-5EC6-4341-9353-D063FEA34653}" type="sibTrans" cxnId="{C5F9F286-A0D9-4819-B29F-BBD72255E484}">
      <dgm:prSet/>
      <dgm:spPr/>
      <dgm:t>
        <a:bodyPr/>
        <a:lstStyle/>
        <a:p>
          <a:endParaRPr lang="en-IN"/>
        </a:p>
      </dgm:t>
    </dgm:pt>
    <dgm:pt modelId="{A941703B-3989-4CCF-82DF-D90B0FAABB1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NICE TO KNOW</a:t>
          </a:r>
          <a:endParaRPr lang="en-IN" sz="2000" dirty="0">
            <a:latin typeface="Algerian" pitchFamily="82" charset="0"/>
          </a:endParaRPr>
        </a:p>
      </dgm:t>
    </dgm:pt>
    <dgm:pt modelId="{623A81B0-AA61-4533-B4EF-1AED26F973FA}" type="parTrans" cxnId="{66E5294D-CE2E-45DC-813F-8F280F56E14D}">
      <dgm:prSet/>
      <dgm:spPr/>
      <dgm:t>
        <a:bodyPr/>
        <a:lstStyle/>
        <a:p>
          <a:endParaRPr lang="en-IN"/>
        </a:p>
      </dgm:t>
    </dgm:pt>
    <dgm:pt modelId="{A780C15A-201C-4148-AC6F-614AE8DAB747}" type="sibTrans" cxnId="{66E5294D-CE2E-45DC-813F-8F280F56E14D}">
      <dgm:prSet/>
      <dgm:spPr/>
      <dgm:t>
        <a:bodyPr/>
        <a:lstStyle/>
        <a:p>
          <a:endParaRPr lang="en-IN"/>
        </a:p>
      </dgm:t>
    </dgm:pt>
    <dgm:pt modelId="{C359A1FE-0145-4C64-A42E-34284E3F2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pre appointment </a:t>
          </a:r>
          <a:r>
            <a:rPr lang="en-IN" sz="1800" dirty="0" err="1" smtClean="0"/>
            <a:t>behavior</a:t>
          </a:r>
          <a:r>
            <a:rPr lang="en-IN" sz="1800" dirty="0" smtClean="0"/>
            <a:t> modification include pre appointment mailing and modelling.</a:t>
          </a:r>
          <a:endParaRPr lang="en-IN" sz="1800" dirty="0"/>
        </a:p>
      </dgm:t>
    </dgm:pt>
    <dgm:pt modelId="{919A282E-3D4A-4D20-9FCD-43521C15E4B0}" type="parTrans" cxnId="{BEF78FB1-7228-41EE-8839-1CFE77CD600A}">
      <dgm:prSet/>
      <dgm:spPr/>
      <dgm:t>
        <a:bodyPr/>
        <a:lstStyle/>
        <a:p>
          <a:endParaRPr lang="en-IN"/>
        </a:p>
      </dgm:t>
    </dgm:pt>
    <dgm:pt modelId="{6115E501-B288-4BD8-9913-8AFAF9AD0260}" type="sibTrans" cxnId="{BEF78FB1-7228-41EE-8839-1CFE77CD600A}">
      <dgm:prSet/>
      <dgm:spPr/>
      <dgm:t>
        <a:bodyPr/>
        <a:lstStyle/>
        <a:p>
          <a:endParaRPr lang="en-IN"/>
        </a:p>
      </dgm:t>
    </dgm:pt>
    <dgm:pt modelId="{85681603-BE50-42FD-A9CC-64FFB9A98157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000" dirty="0" smtClean="0">
              <a:latin typeface="Algerian" pitchFamily="82" charset="0"/>
            </a:rPr>
            <a:t>DESIRE TO KNOW</a:t>
          </a:r>
          <a:endParaRPr lang="en-IN" sz="2000" dirty="0">
            <a:latin typeface="Algerian" pitchFamily="82" charset="0"/>
          </a:endParaRPr>
        </a:p>
      </dgm:t>
    </dgm:pt>
    <dgm:pt modelId="{16F102E4-6FD0-413E-AF0B-9570D55D97BD}" type="parTrans" cxnId="{0617CFDD-9050-420B-98F8-383EB9835786}">
      <dgm:prSet/>
      <dgm:spPr/>
      <dgm:t>
        <a:bodyPr/>
        <a:lstStyle/>
        <a:p>
          <a:endParaRPr lang="en-IN"/>
        </a:p>
      </dgm:t>
    </dgm:pt>
    <dgm:pt modelId="{627C5BB0-3A72-45D9-A394-256EE3986AB3}" type="sibTrans" cxnId="{0617CFDD-9050-420B-98F8-383EB9835786}">
      <dgm:prSet/>
      <dgm:spPr/>
      <dgm:t>
        <a:bodyPr/>
        <a:lstStyle/>
        <a:p>
          <a:endParaRPr lang="en-IN"/>
        </a:p>
      </dgm:t>
    </dgm:pt>
    <dgm:pt modelId="{CF78353C-ED4A-44F8-82B9-AB8E4EAFD0F1}">
      <dgm:prSet phldrT="[Text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Simple procedure like examination, oral prophylaxis and topical fluoride application should be carried out in first dental visit</a:t>
          </a:r>
          <a:r>
            <a:rPr lang="en-IN" sz="2400" dirty="0" smtClean="0"/>
            <a:t>.</a:t>
          </a:r>
          <a:endParaRPr lang="en-IN" sz="2400" dirty="0"/>
        </a:p>
      </dgm:t>
    </dgm:pt>
    <dgm:pt modelId="{54F185F7-14B0-456C-85EA-EEB4DF057879}" type="parTrans" cxnId="{70DC0632-5769-435E-8FC4-D99990ABC8EE}">
      <dgm:prSet/>
      <dgm:spPr/>
      <dgm:t>
        <a:bodyPr/>
        <a:lstStyle/>
        <a:p>
          <a:endParaRPr lang="en-IN"/>
        </a:p>
      </dgm:t>
    </dgm:pt>
    <dgm:pt modelId="{2A20F437-CC18-4F4D-A35D-EF123183B3B3}" type="sibTrans" cxnId="{70DC0632-5769-435E-8FC4-D99990ABC8EE}">
      <dgm:prSet/>
      <dgm:spPr/>
      <dgm:t>
        <a:bodyPr/>
        <a:lstStyle/>
        <a:p>
          <a:endParaRPr lang="en-IN"/>
        </a:p>
      </dgm:t>
    </dgm:pt>
    <dgm:pt modelId="{B638C75D-5E26-4E3D-A5D4-23250FFCC06C}">
      <dgm:prSet phldrT="[Text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IN" sz="1800" dirty="0" smtClean="0"/>
            <a:t> first visit of the child occur with in 6 month the eruption of the primary teeth.</a:t>
          </a:r>
          <a:endParaRPr lang="en-IN" sz="2800" dirty="0"/>
        </a:p>
      </dgm:t>
    </dgm:pt>
    <dgm:pt modelId="{7A5529E1-218E-4072-8B44-CCB999EF0CB2}" type="sibTrans" cxnId="{0DEA0A12-0BB9-419A-8DE2-8A3E5AB357C2}">
      <dgm:prSet/>
      <dgm:spPr/>
      <dgm:t>
        <a:bodyPr/>
        <a:lstStyle/>
        <a:p>
          <a:endParaRPr lang="en-IN"/>
        </a:p>
      </dgm:t>
    </dgm:pt>
    <dgm:pt modelId="{432BB2C1-C41E-48D1-ABA9-E06CDF6C82F7}" type="parTrans" cxnId="{0DEA0A12-0BB9-419A-8DE2-8A3E5AB357C2}">
      <dgm:prSet/>
      <dgm:spPr/>
      <dgm:t>
        <a:bodyPr/>
        <a:lstStyle/>
        <a:p>
          <a:endParaRPr lang="en-IN"/>
        </a:p>
      </dgm:t>
    </dgm:pt>
    <dgm:pt modelId="{33B8C528-80B2-472D-9692-8F1788AB7EC9}" type="pres">
      <dgm:prSet presAssocID="{B36805F1-1A26-4EA3-9773-7CB7D0B74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D4A62C7-52B3-4878-BF01-E85F977063BD}" type="pres">
      <dgm:prSet presAssocID="{69D16008-07C8-4217-92C4-09136E1731E2}" presName="linNode" presStyleCnt="0"/>
      <dgm:spPr/>
    </dgm:pt>
    <dgm:pt modelId="{D4CBDBA8-A4E6-4F9A-B98A-1579BA25CE39}" type="pres">
      <dgm:prSet presAssocID="{69D16008-07C8-4217-92C4-09136E1731E2}" presName="parentText" presStyleLbl="node1" presStyleIdx="0" presStyleCnt="3" custLinFactNeighborX="-377" custLinFactNeighborY="7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1D7AD5C-DB44-4A19-8B7F-FADF354433E5}" type="pres">
      <dgm:prSet presAssocID="{69D16008-07C8-4217-92C4-09136E1731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0CC4C3-A18D-47A0-B61A-C86FAC7878AB}" type="pres">
      <dgm:prSet presAssocID="{0102D502-5EC6-4341-9353-D063FEA34653}" presName="sp" presStyleCnt="0"/>
      <dgm:spPr/>
    </dgm:pt>
    <dgm:pt modelId="{54A3307B-93E8-4A13-9DC4-895525361CF7}" type="pres">
      <dgm:prSet presAssocID="{A941703B-3989-4CCF-82DF-D90B0FAABB1E}" presName="linNode" presStyleCnt="0"/>
      <dgm:spPr/>
    </dgm:pt>
    <dgm:pt modelId="{9C9D0967-FA58-46BA-9235-5B5B6530A1AA}" type="pres">
      <dgm:prSet presAssocID="{A941703B-3989-4CCF-82DF-D90B0FAABB1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D89CD7F-7917-4904-80B4-783F736258A1}" type="pres">
      <dgm:prSet presAssocID="{A941703B-3989-4CCF-82DF-D90B0FAABB1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44D8222-4A71-4720-8FA7-1D26A5AFF0B5}" type="pres">
      <dgm:prSet presAssocID="{A780C15A-201C-4148-AC6F-614AE8DAB747}" presName="sp" presStyleCnt="0"/>
      <dgm:spPr/>
    </dgm:pt>
    <dgm:pt modelId="{AFE0987D-7B5A-4C81-BA3B-2D2739472C53}" type="pres">
      <dgm:prSet presAssocID="{85681603-BE50-42FD-A9CC-64FFB9A98157}" presName="linNode" presStyleCnt="0"/>
      <dgm:spPr/>
    </dgm:pt>
    <dgm:pt modelId="{CF365A74-CAAD-414D-A1D9-DFD9ADC1E2B8}" type="pres">
      <dgm:prSet presAssocID="{85681603-BE50-42FD-A9CC-64FFB9A9815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F6727-7A83-4D6F-B692-20DDFF77EE91}" type="pres">
      <dgm:prSet presAssocID="{85681603-BE50-42FD-A9CC-64FFB9A98157}" presName="descendantText" presStyleLbl="alignAccFollowNode1" presStyleIdx="2" presStyleCnt="3" custLinFactNeighborX="309" custLinFactNeighborY="-417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ED7DAA6-B041-46E9-91BB-11EA7766AE2C}" type="presOf" srcId="{85681603-BE50-42FD-A9CC-64FFB9A98157}" destId="{CF365A74-CAAD-414D-A1D9-DFD9ADC1E2B8}" srcOrd="0" destOrd="0" presId="urn:microsoft.com/office/officeart/2005/8/layout/vList5"/>
    <dgm:cxn modelId="{66E5294D-CE2E-45DC-813F-8F280F56E14D}" srcId="{B36805F1-1A26-4EA3-9773-7CB7D0B74A47}" destId="{A941703B-3989-4CCF-82DF-D90B0FAABB1E}" srcOrd="1" destOrd="0" parTransId="{623A81B0-AA61-4533-B4EF-1AED26F973FA}" sibTransId="{A780C15A-201C-4148-AC6F-614AE8DAB747}"/>
    <dgm:cxn modelId="{74C3E8EE-D23D-415A-96F8-2DD98E268AB0}" type="presOf" srcId="{69D16008-07C8-4217-92C4-09136E1731E2}" destId="{D4CBDBA8-A4E6-4F9A-B98A-1579BA25CE39}" srcOrd="0" destOrd="0" presId="urn:microsoft.com/office/officeart/2005/8/layout/vList5"/>
    <dgm:cxn modelId="{0617CFDD-9050-420B-98F8-383EB9835786}" srcId="{B36805F1-1A26-4EA3-9773-7CB7D0B74A47}" destId="{85681603-BE50-42FD-A9CC-64FFB9A98157}" srcOrd="2" destOrd="0" parTransId="{16F102E4-6FD0-413E-AF0B-9570D55D97BD}" sibTransId="{627C5BB0-3A72-45D9-A394-256EE3986AB3}"/>
    <dgm:cxn modelId="{C4CF2E9A-CF39-4D27-B6CA-2400C717C774}" type="presOf" srcId="{C359A1FE-0145-4C64-A42E-34284E3F2E08}" destId="{ED89CD7F-7917-4904-80B4-783F736258A1}" srcOrd="0" destOrd="0" presId="urn:microsoft.com/office/officeart/2005/8/layout/vList5"/>
    <dgm:cxn modelId="{C5F9F286-A0D9-4819-B29F-BBD72255E484}" srcId="{B36805F1-1A26-4EA3-9773-7CB7D0B74A47}" destId="{69D16008-07C8-4217-92C4-09136E1731E2}" srcOrd="0" destOrd="0" parTransId="{C40A0F2F-4C93-4F39-82E3-A7ABA116290C}" sibTransId="{0102D502-5EC6-4341-9353-D063FEA34653}"/>
    <dgm:cxn modelId="{1E0A9718-A1AE-42C8-AB8D-765908B12AC9}" type="presOf" srcId="{CF78353C-ED4A-44F8-82B9-AB8E4EAFD0F1}" destId="{E67F6727-7A83-4D6F-B692-20DDFF77EE91}" srcOrd="0" destOrd="0" presId="urn:microsoft.com/office/officeart/2005/8/layout/vList5"/>
    <dgm:cxn modelId="{B015780F-8200-461C-AD49-414E4EB5461E}" type="presOf" srcId="{B36805F1-1A26-4EA3-9773-7CB7D0B74A47}" destId="{33B8C528-80B2-472D-9692-8F1788AB7EC9}" srcOrd="0" destOrd="0" presId="urn:microsoft.com/office/officeart/2005/8/layout/vList5"/>
    <dgm:cxn modelId="{BDBEF7D4-34FC-4192-AA7A-434098E3047E}" type="presOf" srcId="{A941703B-3989-4CCF-82DF-D90B0FAABB1E}" destId="{9C9D0967-FA58-46BA-9235-5B5B6530A1AA}" srcOrd="0" destOrd="0" presId="urn:microsoft.com/office/officeart/2005/8/layout/vList5"/>
    <dgm:cxn modelId="{0DEA0A12-0BB9-419A-8DE2-8A3E5AB357C2}" srcId="{69D16008-07C8-4217-92C4-09136E1731E2}" destId="{B638C75D-5E26-4E3D-A5D4-23250FFCC06C}" srcOrd="0" destOrd="0" parTransId="{432BB2C1-C41E-48D1-ABA9-E06CDF6C82F7}" sibTransId="{7A5529E1-218E-4072-8B44-CCB999EF0CB2}"/>
    <dgm:cxn modelId="{BEF78FB1-7228-41EE-8839-1CFE77CD600A}" srcId="{A941703B-3989-4CCF-82DF-D90B0FAABB1E}" destId="{C359A1FE-0145-4C64-A42E-34284E3F2E08}" srcOrd="0" destOrd="0" parTransId="{919A282E-3D4A-4D20-9FCD-43521C15E4B0}" sibTransId="{6115E501-B288-4BD8-9913-8AFAF9AD0260}"/>
    <dgm:cxn modelId="{1248D602-11C8-4B93-8854-93B788539D1D}" type="presOf" srcId="{B638C75D-5E26-4E3D-A5D4-23250FFCC06C}" destId="{F1D7AD5C-DB44-4A19-8B7F-FADF354433E5}" srcOrd="0" destOrd="0" presId="urn:microsoft.com/office/officeart/2005/8/layout/vList5"/>
    <dgm:cxn modelId="{70DC0632-5769-435E-8FC4-D99990ABC8EE}" srcId="{85681603-BE50-42FD-A9CC-64FFB9A98157}" destId="{CF78353C-ED4A-44F8-82B9-AB8E4EAFD0F1}" srcOrd="0" destOrd="0" parTransId="{54F185F7-14B0-456C-85EA-EEB4DF057879}" sibTransId="{2A20F437-CC18-4F4D-A35D-EF123183B3B3}"/>
    <dgm:cxn modelId="{20CADB95-1E90-4691-9AAF-5ABDC6556464}" type="presParOf" srcId="{33B8C528-80B2-472D-9692-8F1788AB7EC9}" destId="{DD4A62C7-52B3-4878-BF01-E85F977063BD}" srcOrd="0" destOrd="0" presId="urn:microsoft.com/office/officeart/2005/8/layout/vList5"/>
    <dgm:cxn modelId="{956EC9DF-BA93-4D7E-B2CE-4A4E7AB0A93D}" type="presParOf" srcId="{DD4A62C7-52B3-4878-BF01-E85F977063BD}" destId="{D4CBDBA8-A4E6-4F9A-B98A-1579BA25CE39}" srcOrd="0" destOrd="0" presId="urn:microsoft.com/office/officeart/2005/8/layout/vList5"/>
    <dgm:cxn modelId="{EEB5E5A7-02F9-465B-B690-F26F1A8FE6C6}" type="presParOf" srcId="{DD4A62C7-52B3-4878-BF01-E85F977063BD}" destId="{F1D7AD5C-DB44-4A19-8B7F-FADF354433E5}" srcOrd="1" destOrd="0" presId="urn:microsoft.com/office/officeart/2005/8/layout/vList5"/>
    <dgm:cxn modelId="{3759C518-8E2E-411B-A22D-73CA1132C48D}" type="presParOf" srcId="{33B8C528-80B2-472D-9692-8F1788AB7EC9}" destId="{C20CC4C3-A18D-47A0-B61A-C86FAC7878AB}" srcOrd="1" destOrd="0" presId="urn:microsoft.com/office/officeart/2005/8/layout/vList5"/>
    <dgm:cxn modelId="{E2C37B34-5668-4F8D-BCF1-D38209BDBF22}" type="presParOf" srcId="{33B8C528-80B2-472D-9692-8F1788AB7EC9}" destId="{54A3307B-93E8-4A13-9DC4-895525361CF7}" srcOrd="2" destOrd="0" presId="urn:microsoft.com/office/officeart/2005/8/layout/vList5"/>
    <dgm:cxn modelId="{C390EF87-6309-4335-9A71-97ABA04D790D}" type="presParOf" srcId="{54A3307B-93E8-4A13-9DC4-895525361CF7}" destId="{9C9D0967-FA58-46BA-9235-5B5B6530A1AA}" srcOrd="0" destOrd="0" presId="urn:microsoft.com/office/officeart/2005/8/layout/vList5"/>
    <dgm:cxn modelId="{6779FF95-F5FF-468E-90EE-AF8AE468BBAD}" type="presParOf" srcId="{54A3307B-93E8-4A13-9DC4-895525361CF7}" destId="{ED89CD7F-7917-4904-80B4-783F736258A1}" srcOrd="1" destOrd="0" presId="urn:microsoft.com/office/officeart/2005/8/layout/vList5"/>
    <dgm:cxn modelId="{C840BE21-377B-47B6-8E0D-1CF94DFFF819}" type="presParOf" srcId="{33B8C528-80B2-472D-9692-8F1788AB7EC9}" destId="{644D8222-4A71-4720-8FA7-1D26A5AFF0B5}" srcOrd="3" destOrd="0" presId="urn:microsoft.com/office/officeart/2005/8/layout/vList5"/>
    <dgm:cxn modelId="{081BB55B-D202-48F7-B065-CE88AE383085}" type="presParOf" srcId="{33B8C528-80B2-472D-9692-8F1788AB7EC9}" destId="{AFE0987D-7B5A-4C81-BA3B-2D2739472C53}" srcOrd="4" destOrd="0" presId="urn:microsoft.com/office/officeart/2005/8/layout/vList5"/>
    <dgm:cxn modelId="{30263452-ABC4-40BE-9911-3D8358091568}" type="presParOf" srcId="{AFE0987D-7B5A-4C81-BA3B-2D2739472C53}" destId="{CF365A74-CAAD-414D-A1D9-DFD9ADC1E2B8}" srcOrd="0" destOrd="0" presId="urn:microsoft.com/office/officeart/2005/8/layout/vList5"/>
    <dgm:cxn modelId="{D06D39BF-EA48-4EE5-A3B1-E5A0414871BA}" type="presParOf" srcId="{AFE0987D-7B5A-4C81-BA3B-2D2739472C53}" destId="{E67F6727-7A83-4D6F-B692-20DDFF77EE9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68960" y="1097280"/>
            <a:ext cx="8375091" cy="146304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68960" y="2582829"/>
            <a:ext cx="8378342" cy="140208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02/06/2022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02/06/2022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1360" y="731521"/>
            <a:ext cx="2194560" cy="416941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680" y="731521"/>
            <a:ext cx="6421120" cy="416941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02/06/2022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5234BF-25F1-4065-98CD-BBC153E61837}" type="datetimeFigureOut">
              <a:rPr lang="en-US" smtClean="0"/>
              <a:pPr>
                <a:defRPr/>
              </a:pPr>
              <a:t>02/06/2022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27FB48-3DC4-4BBD-9843-A66FC01B44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709" y="1053389"/>
            <a:ext cx="8290560" cy="108996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09" y="2163731"/>
            <a:ext cx="8290560" cy="1207770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02/06/2022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563270"/>
            <a:ext cx="877824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" y="1536068"/>
            <a:ext cx="4307840" cy="35478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080" y="1536068"/>
            <a:ext cx="4307840" cy="35478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02/06/2022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563270"/>
            <a:ext cx="8778240" cy="9144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484198"/>
            <a:ext cx="4309534" cy="52748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4694" y="1487806"/>
            <a:ext cx="4311227" cy="52387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87680" y="2011680"/>
            <a:ext cx="4309534" cy="3076576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4694" y="2011680"/>
            <a:ext cx="4311227" cy="3076576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02/06/2022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563270"/>
            <a:ext cx="8859520" cy="9144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02/06/2022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509AE-9055-4E20-A327-B63B67366A64}" type="datetime1">
              <a:rPr lang="en-US" smtClean="0"/>
              <a:pPr/>
              <a:t>02/06/2022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411482"/>
            <a:ext cx="2926080" cy="92964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0" y="1341120"/>
            <a:ext cx="2926080" cy="36576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3387" y="1341120"/>
            <a:ext cx="5452533" cy="36576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02/06/2022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376803" y="886462"/>
            <a:ext cx="5608320" cy="32918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537743" y="4287815"/>
            <a:ext cx="165811" cy="12435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941597"/>
            <a:ext cx="2360371" cy="1266097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0" y="2263028"/>
            <a:ext cx="2357120" cy="1743456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02/06/2022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5680" y="5085080"/>
            <a:ext cx="650240" cy="2921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18179" y="959614"/>
            <a:ext cx="4925568" cy="314553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160" y="4653280"/>
            <a:ext cx="9773920" cy="8331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673600" y="4975860"/>
            <a:ext cx="5080000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160" y="-5715"/>
            <a:ext cx="9773920" cy="8331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673600" y="-5715"/>
            <a:ext cx="5080000" cy="5105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87680" y="563270"/>
            <a:ext cx="877824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87680" y="1548384"/>
            <a:ext cx="8778240" cy="35112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87680" y="5085080"/>
            <a:ext cx="2275840" cy="2921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02/06/2022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44800" y="5085080"/>
            <a:ext cx="3576320" cy="29210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453120" y="5085080"/>
            <a:ext cx="812800" cy="2921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285" y="161927"/>
            <a:ext cx="9792585" cy="51937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342736087" r:id="rId1"/>
    <p:sldLayoutId id="2342736088" r:id="rId2"/>
    <p:sldLayoutId id="2342736089" r:id="rId3"/>
    <p:sldLayoutId id="2342736090" r:id="rId4"/>
    <p:sldLayoutId id="2342736091" r:id="rId5"/>
    <p:sldLayoutId id="2342736092" r:id="rId6"/>
    <p:sldLayoutId id="2342736093" r:id="rId7"/>
    <p:sldLayoutId id="2342736094" r:id="rId8"/>
    <p:sldLayoutId id="2342736095" r:id="rId9"/>
    <p:sldLayoutId id="2342736096" r:id="rId10"/>
    <p:sldLayoutId id="2342736097" r:id="rId11"/>
    <p:sldLayoutId id="2342736098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7875" y="304801"/>
            <a:ext cx="7988662" cy="418576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0" y="2057400"/>
            <a:ext cx="44413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 FIRST DENTAL VISIT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560" y="4572000"/>
            <a:ext cx="9114971" cy="412421"/>
          </a:xfrm>
          <a:prstGeom prst="rect">
            <a:avLst/>
          </a:prstGeom>
          <a:noFill/>
        </p:spPr>
        <p:txBody>
          <a:bodyPr wrap="square" lIns="73152" tIns="36576" rIns="73152" bIns="36576" rtlCol="0">
            <a:spAutoFit/>
          </a:bodyPr>
          <a:lstStyle/>
          <a:p>
            <a:pPr algn="ctr"/>
            <a:r>
              <a:rPr lang="en-US" sz="2200" dirty="0">
                <a:latin typeface="Book Antiqua" panose="02040602050305030304" pitchFamily="18" charset="0"/>
              </a:rPr>
              <a:t>DEPARTMENT </a:t>
            </a:r>
            <a:r>
              <a:rPr lang="en-US" sz="2200" dirty="0" smtClean="0">
                <a:latin typeface="Book Antiqua" panose="02040602050305030304" pitchFamily="18" charset="0"/>
              </a:rPr>
              <a:t>OF PEDODONTICS AND PREVENTIVE DENTISTRY  </a:t>
            </a:r>
            <a:endParaRPr lang="en-US" sz="2200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0"/>
            <a:ext cx="1486262" cy="1691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0744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457200"/>
            <a:ext cx="364837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 HOME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MESSEGE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90052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Parents role in preparation in first dental visit.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Live modeling by sibling is the best method to </a:t>
            </a:r>
            <a:r>
              <a:rPr lang="en-US" sz="2800" smtClean="0"/>
              <a:t>enhance   positive </a:t>
            </a:r>
            <a:r>
              <a:rPr lang="en-US" sz="2800" dirty="0" smtClean="0"/>
              <a:t>behavior in a child.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Simple procedure like examination oral prophylaxis and     topical fluoride application</a:t>
            </a:r>
          </a:p>
          <a:p>
            <a:r>
              <a:rPr lang="en-US" sz="2800" dirty="0" smtClean="0"/>
              <a:t>   should be carried out in first dental visit.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533400"/>
            <a:ext cx="4540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72318145"/>
              </p:ext>
            </p:extLst>
          </p:nvPr>
        </p:nvGraphicFramePr>
        <p:xfrm>
          <a:off x="990600" y="1447800"/>
          <a:ext cx="7159901" cy="2191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946123654"/>
                    </a:ext>
                  </a:extLst>
                </a:gridCol>
                <a:gridCol w="3502301">
                  <a:extLst>
                    <a:ext uri="{9D8B030D-6E8A-4147-A177-3AD203B41FA5}">
                      <a16:colId xmlns="" xmlns:a16="http://schemas.microsoft.com/office/drawing/2014/main" val="2411658997"/>
                    </a:ext>
                  </a:extLst>
                </a:gridCol>
              </a:tblGrid>
              <a:tr h="454499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Core areas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     Domain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8424398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Parents</a:t>
                      </a:r>
                      <a:r>
                        <a:rPr lang="en-US" baseline="0" dirty="0" smtClean="0"/>
                        <a:t> role in preparation of child for first dental visit.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Pre appointment behavior modification 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Pre appointment mailing 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Pre appointment </a:t>
                      </a:r>
                      <a:r>
                        <a:rPr lang="en-US" baseline="0" dirty="0" err="1" smtClean="0"/>
                        <a:t>modelling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Recommende</a:t>
                      </a:r>
                      <a:r>
                        <a:rPr lang="en-US" baseline="0" dirty="0" smtClean="0"/>
                        <a:t>d procedure to be carried out on first visit.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Examination of infant and toddler.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/>
                        <a:t>Tips to prepare the child for the first dental visit.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865725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85800" y="563270"/>
            <a:ext cx="8580120" cy="274930"/>
          </a:xfrm>
        </p:spPr>
        <p:txBody>
          <a:bodyPr>
            <a:normAutofit fontScale="90000"/>
          </a:bodyPr>
          <a:lstStyle/>
          <a:p>
            <a:endParaRPr lang="en-US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68960" y="1219201"/>
            <a:ext cx="8778240" cy="3620770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IN" smtClean="0">
              <a:latin typeface="Algerian" pitchFamily="82" charset="0"/>
            </a:endParaRPr>
          </a:p>
          <a:p>
            <a:endParaRPr lang="en-US" smtClean="0"/>
          </a:p>
        </p:txBody>
      </p:sp>
      <p:sp>
        <p:nvSpPr>
          <p:cNvPr id="7" name="Rounded Rectangle 4"/>
          <p:cNvSpPr/>
          <p:nvPr/>
        </p:nvSpPr>
        <p:spPr>
          <a:xfrm>
            <a:off x="3373120" y="2216151"/>
            <a:ext cx="3007360" cy="10541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/>
          <a:p>
            <a:pPr>
              <a:defRPr/>
            </a:pPr>
            <a:r>
              <a:rPr lang="en-US" sz="2000" dirty="0">
                <a:latin typeface="Algerian" pitchFamily="82" charset="0"/>
              </a:rPr>
              <a:t>W</a:t>
            </a:r>
            <a:endParaRPr lang="en-IN" sz="2000" dirty="0">
              <a:latin typeface="Algerian" pitchFamily="82" charset="0"/>
            </a:endParaRPr>
          </a:p>
        </p:txBody>
      </p:sp>
      <p:sp>
        <p:nvSpPr>
          <p:cNvPr id="18" name="Round Same Side Corner Rectangle 4"/>
          <p:cNvSpPr/>
          <p:nvPr/>
        </p:nvSpPr>
        <p:spPr>
          <a:xfrm>
            <a:off x="3738881" y="1325881"/>
            <a:ext cx="5557520" cy="842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23825" rIns="247650" bIns="123825" spcCol="1270" anchor="ctr"/>
          <a:lstStyle/>
          <a:p>
            <a:pPr marL="171450" lvl="1" indent="-171450" defTabSz="800100">
              <a:lnSpc>
                <a:spcPct val="90000"/>
              </a:lnSpc>
              <a:spcAft>
                <a:spcPct val="15000"/>
              </a:spcAft>
              <a:defRPr/>
            </a:pPr>
            <a:endParaRPr lang="en-IN" sz="2800" dirty="0"/>
          </a:p>
        </p:txBody>
      </p:sp>
      <p:sp>
        <p:nvSpPr>
          <p:cNvPr id="24" name="Round Same Side Corner Rectangle 4"/>
          <p:cNvSpPr/>
          <p:nvPr/>
        </p:nvSpPr>
        <p:spPr bwMode="auto">
          <a:xfrm>
            <a:off x="4177454" y="3962401"/>
            <a:ext cx="5332306" cy="8420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47650" tIns="123825" rIns="247650" bIns="123825" spcCol="1270" anchor="ctr"/>
          <a:lstStyle/>
          <a:p>
            <a:pPr marL="228600" lvl="1" indent="-228600" defTabSz="10668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endParaRPr lang="en-IN" sz="2400" dirty="0"/>
          </a:p>
        </p:txBody>
      </p:sp>
      <p:graphicFrame>
        <p:nvGraphicFramePr>
          <p:cNvPr id="31" name="Content Placeholder 3"/>
          <p:cNvGraphicFramePr>
            <a:graphicFrameLocks/>
          </p:cNvGraphicFramePr>
          <p:nvPr/>
        </p:nvGraphicFramePr>
        <p:xfrm>
          <a:off x="487680" y="1280161"/>
          <a:ext cx="8778240" cy="3620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33600" y="533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CATEGORY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753600" cy="5486400"/>
          <a:chOff x="0" y="0"/>
          <a:chExt cx="9753600" cy="548640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187</Words>
  <Application>Microsoft Office PowerPoint</Application>
  <PresentationFormat>Custom</PresentationFormat>
  <Paragraphs>28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user</cp:lastModifiedBy>
  <cp:revision>8</cp:revision>
  <dcterms:created xsi:type="dcterms:W3CDTF">2022-05-28T06:36:34Z</dcterms:created>
  <dcterms:modified xsi:type="dcterms:W3CDTF">2022-06-02T09:41:02Z</dcterms:modified>
  <cp:category/>
</cp:coreProperties>
</file>